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50" d="100"/>
          <a:sy n="50" d="100"/>
        </p:scale>
        <p:origin x="-1496" y="-1060"/>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2019-03-05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2019-03-05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263271" y="876299"/>
            <a:ext cx="33370629" cy="2821057"/>
          </a:xfrm>
        </p:spPr>
        <p:txBody>
          <a:bodyPr/>
          <a:lstStyle/>
          <a:p>
            <a:r>
              <a:rPr lang="en-US" dirty="0"/>
              <a:t>The Ecological Relevance of Parameter Choice</a:t>
            </a:r>
            <a:br>
              <a:rPr lang="en-US" dirty="0"/>
            </a:br>
            <a:r>
              <a:rPr lang="en-US" dirty="0"/>
              <a:t>in Describing Climate</a:t>
            </a:r>
            <a:br>
              <a:rPr lang="en-US" dirty="0"/>
            </a:br>
            <a:endParaRPr lang="en-US" dirty="0"/>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3891200" y="0"/>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2"/>
          <a:stretch>
            <a:fillRect/>
          </a:stretch>
        </p:blipFill>
        <p:spPr>
          <a:xfrm>
            <a:off x="35002485" y="11128392"/>
            <a:ext cx="4899833" cy="423861"/>
          </a:xfrm>
          <a:prstGeom prst="rect">
            <a:avLst/>
          </a:prstGeom>
        </p:spPr>
      </p:pic>
      <p:pic>
        <p:nvPicPr>
          <p:cNvPr id="12" name="Picture 11">
            <a:extLst>
              <a:ext uri="{FF2B5EF4-FFF2-40B4-BE49-F238E27FC236}">
                <a16:creationId xmlns:a16="http://schemas.microsoft.com/office/drawing/2014/main" id="{5893FE1E-4CC7-46A9-B3F8-C297AF167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4147" y="3362551"/>
            <a:ext cx="10017579" cy="7745077"/>
          </a:xfrm>
          <a:prstGeom prst="rect">
            <a:avLst/>
          </a:prstGeom>
        </p:spPr>
      </p:pic>
      <p:pic>
        <p:nvPicPr>
          <p:cNvPr id="18" name="Picture 17">
            <a:extLst>
              <a:ext uri="{FF2B5EF4-FFF2-40B4-BE49-F238E27FC236}">
                <a16:creationId xmlns:a16="http://schemas.microsoft.com/office/drawing/2014/main" id="{A25EB1A9-55F5-4B82-9870-72B600379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5078" y="15295720"/>
            <a:ext cx="4903317" cy="5081158"/>
          </a:xfrm>
          <a:prstGeom prst="rect">
            <a:avLst/>
          </a:prstGeom>
        </p:spPr>
      </p:pic>
      <p:pic>
        <p:nvPicPr>
          <p:cNvPr id="20" name="Picture 19">
            <a:extLst>
              <a:ext uri="{FF2B5EF4-FFF2-40B4-BE49-F238E27FC236}">
                <a16:creationId xmlns:a16="http://schemas.microsoft.com/office/drawing/2014/main" id="{B2BF0083-3F22-4EBA-B0B6-7F18175DC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44344" y="15295720"/>
            <a:ext cx="5563868" cy="5081158"/>
          </a:xfrm>
          <a:prstGeom prst="rect">
            <a:avLst/>
          </a:prstGeom>
        </p:spPr>
      </p:pic>
      <p:sp>
        <p:nvSpPr>
          <p:cNvPr id="21" name="TextBox 20">
            <a:extLst>
              <a:ext uri="{FF2B5EF4-FFF2-40B4-BE49-F238E27FC236}">
                <a16:creationId xmlns:a16="http://schemas.microsoft.com/office/drawing/2014/main" id="{231E58A8-D016-44C8-BE17-BE3B7E8192BB}"/>
              </a:ext>
            </a:extLst>
          </p:cNvPr>
          <p:cNvSpPr txBox="1"/>
          <p:nvPr/>
        </p:nvSpPr>
        <p:spPr>
          <a:xfrm>
            <a:off x="593962" y="4179796"/>
            <a:ext cx="12325703" cy="6863417"/>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r>
              <a:rPr lang="en-US" sz="2000" dirty="0"/>
              <a:t>I propose several different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A Shiny application was developed to illustrate alternative graphs with which to compare different regions of the country. Maps were produced to illustrate the distribution of suggested classification intervals of the parameters.</a:t>
            </a:r>
          </a:p>
          <a:p>
            <a:endParaRPr lang="en-US" sz="2000" dirty="0"/>
          </a:p>
          <a:p>
            <a:endParaRPr lang="en-US" sz="2000" dirty="0"/>
          </a:p>
          <a:p>
            <a:r>
              <a:rPr lang="en-US" sz="2000" dirty="0"/>
              <a:t>Seven climate indices were calculated to provide a base for an alternative climate classification and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without the presumption that any given threshold implies precision in interpretation.</a:t>
            </a:r>
          </a:p>
          <a:p>
            <a:endParaRPr lang="en-US" sz="2000" dirty="0"/>
          </a:p>
        </p:txBody>
      </p:sp>
      <p:sp>
        <p:nvSpPr>
          <p:cNvPr id="2" name="Rectangle 1">
            <a:extLst>
              <a:ext uri="{FF2B5EF4-FFF2-40B4-BE49-F238E27FC236}">
                <a16:creationId xmlns:a16="http://schemas.microsoft.com/office/drawing/2014/main" id="{A83CA883-41C6-4A8F-859D-730E86799293}"/>
              </a:ext>
            </a:extLst>
          </p:cNvPr>
          <p:cNvSpPr/>
          <p:nvPr/>
        </p:nvSpPr>
        <p:spPr>
          <a:xfrm>
            <a:off x="495137" y="21465925"/>
            <a:ext cx="12424528" cy="3144194"/>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42389" y="25312508"/>
            <a:ext cx="12491084" cy="456407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by where temperatures drop below -15°C Prentice et al, (1992) and Box (1996). Tropical vegetation is nearly intolerant of any freezing temperatures,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3621703" y="9941557"/>
            <a:ext cx="10384834" cy="205363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3625078" y="12225074"/>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13399334" y="21562247"/>
            <a:ext cx="10486330" cy="479079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B2FBEC88-6FAF-43FB-A4F6-C2777224E8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97093" y="15184700"/>
            <a:ext cx="17525872" cy="10734475"/>
          </a:xfrm>
          <a:prstGeom prst="rect">
            <a:avLst/>
          </a:prstGeom>
          <a:ln>
            <a:solidFill>
              <a:schemeClr val="bg1">
                <a:lumMod val="50000"/>
              </a:schemeClr>
            </a:solidFill>
          </a:ln>
        </p:spPr>
      </p:pic>
      <p:pic>
        <p:nvPicPr>
          <p:cNvPr id="23" name="Picture 22">
            <a:extLst>
              <a:ext uri="{FF2B5EF4-FFF2-40B4-BE49-F238E27FC236}">
                <a16:creationId xmlns:a16="http://schemas.microsoft.com/office/drawing/2014/main" id="{38C32419-36D8-456E-B1E5-F7B5CA6B29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25078" y="4077621"/>
            <a:ext cx="10683134" cy="5068455"/>
          </a:xfrm>
          <a:prstGeom prst="rect">
            <a:avLst/>
          </a:prstGeom>
        </p:spPr>
      </p:pic>
      <p:sp>
        <p:nvSpPr>
          <p:cNvPr id="24" name="Rectangle 23">
            <a:extLst>
              <a:ext uri="{FF2B5EF4-FFF2-40B4-BE49-F238E27FC236}">
                <a16:creationId xmlns:a16="http://schemas.microsoft.com/office/drawing/2014/main" id="{844B3504-DF9E-425E-A095-48B66976A1A6}"/>
              </a:ext>
            </a:extLst>
          </p:cNvPr>
          <p:cNvSpPr/>
          <p:nvPr/>
        </p:nvSpPr>
        <p:spPr>
          <a:xfrm>
            <a:off x="24481213" y="26353046"/>
            <a:ext cx="17525872" cy="4555093"/>
          </a:xfrm>
          <a:prstGeom prst="rect">
            <a:avLst/>
          </a:prstGeom>
          <a:ln>
            <a:solidFill>
              <a:schemeClr val="tx1"/>
            </a:solidFill>
          </a:ln>
        </p:spPr>
        <p:txBody>
          <a:bodyPr wrap="square">
            <a:spAutoFit/>
          </a:bodyPr>
          <a:lstStyle/>
          <a:p>
            <a:r>
              <a:rPr lang="en-US" sz="1000" b="1" dirty="0"/>
              <a:t>References</a:t>
            </a:r>
            <a:endParaRPr lang="en-US" sz="1000" dirty="0"/>
          </a:p>
          <a:p>
            <a:r>
              <a:rPr lang="en-US" sz="1000" b="1" dirty="0"/>
              <a:t>Climate maps derived from these raster GIS data sources: </a:t>
            </a:r>
            <a:endParaRPr lang="en-US" sz="1000" dirty="0"/>
          </a:p>
          <a:p>
            <a:pPr marL="171450" indent="-171450">
              <a:buFont typeface="Arial" panose="020B0604020202020204" pitchFamily="34" charset="0"/>
              <a:buChar char="•"/>
            </a:pPr>
            <a:r>
              <a:rPr lang="en-US" sz="10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0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0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000" dirty="0"/>
              <a:t>Magarey, R.D., Borchert, D.M. and Schlegel, J.W., 2008. Global plant hardiness zones for phytosanitary risk analysis. Scientia Agricola, 65(SPE), pp.54-59. </a:t>
            </a:r>
          </a:p>
          <a:p>
            <a:r>
              <a:rPr lang="en-US" sz="1000" dirty="0"/>
              <a:t> </a:t>
            </a:r>
          </a:p>
          <a:p>
            <a:r>
              <a:rPr lang="en-US" sz="1000" b="1" dirty="0"/>
              <a:t>Alternative Climate Classifications: </a:t>
            </a:r>
            <a:endParaRPr lang="en-US" sz="1000" dirty="0"/>
          </a:p>
          <a:p>
            <a:pPr marL="171450" indent="-171450">
              <a:buFont typeface="Arial" panose="020B0604020202020204" pitchFamily="34" charset="0"/>
              <a:buChar char="•"/>
            </a:pPr>
            <a:r>
              <a:rPr lang="en-US" sz="1000" dirty="0"/>
              <a:t>Holdridge, L.R., 1947. Determination of world plant formations from simple climatic data. Science, 105(2727), pp.367-368. </a:t>
            </a:r>
          </a:p>
          <a:p>
            <a:pPr marL="171450" indent="-171450">
              <a:buFont typeface="Arial" panose="020B0604020202020204" pitchFamily="34" charset="0"/>
              <a:buChar char="•"/>
            </a:pPr>
            <a:r>
              <a:rPr lang="en-US" sz="10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0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0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000" dirty="0"/>
              <a:t>Thornthwaite, C.W., 1948. An approach toward a rational classification of climate. Geographical review, 38(1), pp.55-94. </a:t>
            </a:r>
          </a:p>
          <a:p>
            <a:pPr marL="171450" indent="-171450">
              <a:buFont typeface="Arial" panose="020B0604020202020204" pitchFamily="34" charset="0"/>
              <a:buChar char="•"/>
            </a:pPr>
            <a:r>
              <a:rPr lang="en-US" sz="1000" dirty="0"/>
              <a:t>####Alternative PET calculations: </a:t>
            </a:r>
          </a:p>
          <a:p>
            <a:pPr marL="171450" indent="-171450">
              <a:buFont typeface="Arial" panose="020B0604020202020204" pitchFamily="34" charset="0"/>
              <a:buChar char="•"/>
            </a:pPr>
            <a:r>
              <a:rPr lang="en-US" sz="10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000" b="1" dirty="0"/>
          </a:p>
          <a:p>
            <a:r>
              <a:rPr lang="en-US" sz="1000" b="1" dirty="0"/>
              <a:t>Other publications relating climate to vegetation: </a:t>
            </a:r>
            <a:endParaRPr lang="en-US" sz="1000" dirty="0"/>
          </a:p>
          <a:p>
            <a:pPr marL="171450" indent="-171450">
              <a:buFont typeface="Arial" panose="020B0604020202020204" pitchFamily="34" charset="0"/>
              <a:buChar char="•"/>
            </a:pPr>
            <a:r>
              <a:rPr lang="en-US" sz="10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000" dirty="0"/>
              <a:t>Bailey, R.G., 1998. Ecoregions of North America (No. 1548). US Department of Agriculture, Forest Service.Box, E.O., 1996. Plant functional types and climate at the global scale. Journal of Vegetation Science, 7(3), pp.309-320. </a:t>
            </a:r>
          </a:p>
          <a:p>
            <a:pPr marL="171450" indent="-171450">
              <a:buFont typeface="Arial" panose="020B0604020202020204" pitchFamily="34" charset="0"/>
              <a:buChar char="•"/>
            </a:pPr>
            <a:r>
              <a:rPr lang="en-US" sz="1000" dirty="0"/>
              <a:t>Körner, C., 1998. A re-assessment of high elevation treeline positions and their explanation. Oecologia, 115(4), pp.445-459.</a:t>
            </a:r>
          </a:p>
          <a:p>
            <a:pPr marL="171450" indent="-171450">
              <a:buFont typeface="Arial" panose="020B0604020202020204" pitchFamily="34" charset="0"/>
              <a:buChar char="•"/>
            </a:pPr>
            <a:r>
              <a:rPr lang="en-US" sz="10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0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0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0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000" dirty="0"/>
              <a:t>Schenk, H.J. and Jackson, R.B., 2002. The global biogeography of roots. Ecological monographs, 72(3), pp.311-328. </a:t>
            </a:r>
          </a:p>
          <a:p>
            <a:pPr marL="171450" indent="-171450">
              <a:buFont typeface="Arial" panose="020B0604020202020204" pitchFamily="34" charset="0"/>
              <a:buChar char="•"/>
            </a:pPr>
            <a:r>
              <a:rPr lang="en-US" sz="10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24791801" y="3549006"/>
            <a:ext cx="8695074" cy="10248960"/>
          </a:xfrm>
          <a:prstGeom prst="rect">
            <a:avLst/>
          </a:prstGeom>
          <a:solidFill>
            <a:schemeClr val="bg1"/>
          </a:solidFill>
          <a:ln>
            <a:solidFill>
              <a:schemeClr val="bg1">
                <a:lumMod val="50000"/>
              </a:schemeClr>
            </a:solidFill>
          </a:ln>
        </p:spPr>
        <p:txBody>
          <a:bodyPr wrap="square">
            <a:spAutoFit/>
          </a:bodyPr>
          <a:lstStyle/>
          <a:p>
            <a:r>
              <a:rPr lang="en-US" sz="1000" b="1" dirty="0">
                <a:latin typeface="Calibri" panose="020F0502020204030204" pitchFamily="34" charset="0"/>
                <a:ea typeface="Calibri" panose="020F0502020204030204" pitchFamily="34" charset="0"/>
                <a:cs typeface="Times New Roman" panose="02020603050405020304" pitchFamily="18" charset="0"/>
              </a:rPr>
              <a:t>Key to Climates</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1a. Tc ≥ 0°C and Tclx ≥ -15°C</a:t>
            </a:r>
          </a:p>
          <a:p>
            <a:r>
              <a:rPr lang="en-US" sz="1000" dirty="0">
                <a:latin typeface="Calibri" panose="020F0502020204030204" pitchFamily="34" charset="0"/>
                <a:ea typeface="Calibri" panose="020F0502020204030204" pitchFamily="34" charset="0"/>
                <a:cs typeface="Times New Roman" panose="02020603050405020304" pitchFamily="18" charset="0"/>
              </a:rPr>
              <a:t>     2a. Tg ≥ 18°C</a:t>
            </a:r>
          </a:p>
          <a:p>
            <a:r>
              <a:rPr lang="en-US" sz="1000" dirty="0">
                <a:latin typeface="Calibri" panose="020F0502020204030204" pitchFamily="34" charset="0"/>
                <a:ea typeface="Calibri" panose="020F0502020204030204" pitchFamily="34" charset="0"/>
                <a:cs typeface="Times New Roman" panose="02020603050405020304" pitchFamily="18" charset="0"/>
              </a:rPr>
              <a:t>         3a. Tc ≥ 15°C and Tclx ≥ 0°C  ... </a:t>
            </a:r>
            <a:r>
              <a:rPr lang="en-US" sz="1000" b="1" dirty="0">
                <a:latin typeface="Calibri" panose="020F0502020204030204" pitchFamily="34" charset="0"/>
                <a:ea typeface="Calibri" panose="020F0502020204030204" pitchFamily="34" charset="0"/>
                <a:cs typeface="Times New Roman" panose="02020603050405020304" pitchFamily="18" charset="0"/>
              </a:rPr>
              <a:t>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715 Hot Tropical Isopluvial Humid -- Tropical Lowland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714 Warm Tropical Isopluvial Humid -- Tropical Premontane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712-713 Tropical Pluviothermic Humid -- Tropical Seasonal/Monsoon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702-703 Tropical Pluviothermic Subhumid -- Tropical Dry Forest/Savanna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701 Tropical Isoxeric -- 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3b. Tc &lt; 15°C or Tclx &lt; 0°C ... </a:t>
            </a:r>
            <a:r>
              <a:rPr lang="en-US" sz="1000" b="1" dirty="0">
                <a:latin typeface="Calibri" panose="020F0502020204030204" pitchFamily="34" charset="0"/>
                <a:ea typeface="Calibri" panose="020F0502020204030204" pitchFamily="34" charset="0"/>
                <a:cs typeface="Times New Roman" panose="02020603050405020304" pitchFamily="18" charset="0"/>
              </a:rPr>
              <a:t>Subtropical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 5° C and Tclx ≥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615 Eu-Subtropical Isopluvial Humid -- Subtropical Evergreen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&lt; 5° C or Tclx &lt;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614 Cryo-subtropical Isopluvial Humid -- Subtropical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613 Subtropical Pluviothermic Humid -- Subtropical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603 Subtropical Pluviothermic Subhumid -- Subtropical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612 Subtropical Xerothermic Humid -- Subtropical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602 Subtropical Xerothermic Subhumid -- Subtropical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Subtropical Isoxeric -- Subtropical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2b. Tg &lt; 18°C</a:t>
            </a:r>
          </a:p>
          <a:p>
            <a:r>
              <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         4a. Tg ≥ 6°C  ...  </a:t>
            </a:r>
            <a:r>
              <a:rPr lang="en-US" sz="1000" b="1"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Oceanic</a:t>
            </a:r>
            <a:endPar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515 Mild Oceanic Isopluvial Humid -- Mild Oceanic/Tropical 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514 Cool Oceanic Isopluvial Humid -- Cool Oceanic/Tropical Subalpine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513 Oceanic Pluviothermic Humid -- Subtropical Montane Seasonal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503 Oceanic Pluviothermic Subhumid -- Subtropical Montane Seasonal Woodland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512 Oceanic Xerothermic Humid -- Oceanic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502 Oceanic Xerothermic Subhumid -- Oceanic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601 Oceanic Isoxeric -- Oceanic Desert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4b. Tg &lt; 6°C  ...  </a:t>
            </a:r>
            <a:r>
              <a:rPr lang="en-US" sz="1000" b="1" dirty="0">
                <a:latin typeface="Calibri" panose="020F0502020204030204" pitchFamily="34" charset="0"/>
                <a:ea typeface="Calibri" panose="020F0502020204030204" pitchFamily="34" charset="0"/>
                <a:cs typeface="Times New Roman" panose="02020603050405020304" pitchFamily="18" charset="0"/>
              </a:rPr>
              <a:t>Andean</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99FF"/>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412-415 Andean Humid -- Paramos</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401-402 Andean Subhumid -- Puna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1b. Tc ≥ 0° C or Tclx &lt; -15°C</a:t>
            </a:r>
          </a:p>
          <a:p>
            <a:r>
              <a:rPr lang="en-US" sz="1000" dirty="0">
                <a:latin typeface="Calibri" panose="020F0502020204030204" pitchFamily="34" charset="0"/>
                <a:ea typeface="Calibri" panose="020F0502020204030204" pitchFamily="34" charset="0"/>
                <a:cs typeface="Times New Roman" panose="02020603050405020304" pitchFamily="18" charset="0"/>
              </a:rPr>
              <a:t>     5a. Tg ≥ 12°C  ...  </a:t>
            </a:r>
            <a:r>
              <a:rPr lang="en-US" sz="1000" b="1" dirty="0">
                <a:latin typeface="Calibri" panose="020F0502020204030204" pitchFamily="34" charset="0"/>
                <a:ea typeface="Calibri" panose="020F0502020204030204" pitchFamily="34" charset="0"/>
                <a:cs typeface="Times New Roman" panose="02020603050405020304" pitchFamily="18" charset="0"/>
              </a:rPr>
              <a:t>Temperate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CC33"/>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18°C and Tc ≥ -10° C and Tclx ≥ -25°C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316 Warm Thermo-temperate Isopluvial Humid -- Warm Temperate Deciduous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18°C or Tc ≥ -10° C or Tclx &gt; -25°C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15°C and Tc ≥ -25° C or Tclx &gt;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315 Mild Meso-temperate Isopluvial Humid -- Mild Temperate Deciduous/Mixed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15°C or Tc &lt; -25° C or Tclx &lt;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314 Mild Cryo-temperate Isopluvial Humid -- Hemiboreal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313 Temperate Pluviothermic Humid -- Temperate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303 Temperate Pluviothermic Subhumid -- Temperate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312 Temperate Xerothermic Humid -- Temperate Dry Evergreen Forest</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302 Temperate Xerothermic Subhumid -- Temperate Steppe</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301 Temperate Isoxeric -- Temperate Desert</a:t>
            </a:r>
          </a:p>
          <a:p>
            <a:r>
              <a:rPr lang="en-US" sz="1000" dirty="0">
                <a:latin typeface="Calibri" panose="020F0502020204030204" pitchFamily="34" charset="0"/>
                <a:ea typeface="Calibri" panose="020F0502020204030204" pitchFamily="34" charset="0"/>
                <a:cs typeface="Times New Roman" panose="02020603050405020304" pitchFamily="18" charset="0"/>
              </a:rPr>
              <a:t>     5b. Tg &lt; 12°C</a:t>
            </a:r>
          </a:p>
          <a:p>
            <a:r>
              <a:rPr lang="en-US" sz="1000" dirty="0">
                <a:latin typeface="Calibri" panose="020F0502020204030204" pitchFamily="34" charset="0"/>
                <a:ea typeface="Calibri" panose="020F0502020204030204" pitchFamily="34" charset="0"/>
                <a:cs typeface="Times New Roman" panose="02020603050405020304" pitchFamily="18" charset="0"/>
              </a:rPr>
              <a:t>         6a. Tg ≥ 6°C  ...  </a:t>
            </a:r>
            <a:r>
              <a:rPr lang="en-US" sz="1000" b="1" dirty="0">
                <a:latin typeface="Calibri" panose="020F0502020204030204" pitchFamily="34" charset="0"/>
                <a:ea typeface="Calibri" panose="020F0502020204030204" pitchFamily="34" charset="0"/>
                <a:cs typeface="Times New Roman" panose="02020603050405020304" pitchFamily="18" charset="0"/>
              </a:rPr>
              <a:t>Boreal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212-214 Boreal Humid -- Boreal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201-203 Boreal Subhumid -- Cool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a:latin typeface="Calibri" panose="020F0502020204030204" pitchFamily="34" charset="0"/>
                <a:ea typeface="Calibri" panose="020F0502020204030204" pitchFamily="34" charset="0"/>
                <a:cs typeface="Times New Roman" panose="02020603050405020304" pitchFamily="18" charset="0"/>
              </a:rPr>
              <a:t>        6b. Tg &lt; 6°C  ...  Arctic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112-114 Arctic Humid -- Wet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101-103 Arctic Subhumid -- Dry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FFC0CB"/>
                </a:solidFill>
                <a:latin typeface="Calibri" panose="020F0502020204030204" pitchFamily="34" charset="0"/>
                <a:ea typeface="Calibri" panose="020F0502020204030204" pitchFamily="34" charset="0"/>
                <a:cs typeface="Times New Roman" panose="02020603050405020304" pitchFamily="18" charset="0"/>
              </a:rPr>
              <a:t> </a:t>
            </a:r>
            <a:endParaRPr lang="en-US" sz="1000" dirty="0">
              <a:solidFill>
                <a:srgbClr val="FFC0C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07D77FD7-FD1E-43FB-8F12-D116DBD7A58E}"/>
              </a:ext>
            </a:extLst>
          </p:cNvPr>
          <p:cNvSpPr/>
          <p:nvPr/>
        </p:nvSpPr>
        <p:spPr>
          <a:xfrm>
            <a:off x="35002485" y="11981119"/>
            <a:ext cx="5458215" cy="1831655"/>
          </a:xfrm>
          <a:prstGeom prst="rect">
            <a:avLst/>
          </a:prstGeom>
          <a:ln>
            <a:solidFill>
              <a:schemeClr val="bg1">
                <a:lumMod val="50000"/>
              </a:schemeClr>
            </a:solidFill>
          </a:ln>
        </p:spPr>
        <p:txBody>
          <a:bodyPr wrap="square">
            <a:spAutoFit/>
          </a:bodyPr>
          <a:lstStyle/>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7E0504F7-B9BE-4141-9652-F258735EA984}"/>
              </a:ext>
            </a:extLst>
          </p:cNvPr>
          <p:cNvGrpSpPr/>
          <p:nvPr/>
        </p:nvGrpSpPr>
        <p:grpSpPr>
          <a:xfrm>
            <a:off x="646058" y="11061969"/>
            <a:ext cx="12250274" cy="10210798"/>
            <a:chOff x="646058" y="11061969"/>
            <a:chExt cx="12250274" cy="10210798"/>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058" y="11061969"/>
              <a:ext cx="12250274" cy="10210798"/>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956003" y="11192652"/>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grpSp>
      <p:pic>
        <p:nvPicPr>
          <p:cNvPr id="29" name="Picture 28">
            <a:extLst>
              <a:ext uri="{FF2B5EF4-FFF2-40B4-BE49-F238E27FC236}">
                <a16:creationId xmlns:a16="http://schemas.microsoft.com/office/drawing/2014/main" id="{B21FC2A7-5D22-4ECE-AC71-AFFA93208E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48611" y="24306097"/>
            <a:ext cx="1965964" cy="1295403"/>
          </a:xfrm>
          <a:prstGeom prst="rect">
            <a:avLst/>
          </a:prstGeom>
        </p:spPr>
      </p:pic>
      <p:sp>
        <p:nvSpPr>
          <p:cNvPr id="31" name="Rectangle 30">
            <a:extLst>
              <a:ext uri="{FF2B5EF4-FFF2-40B4-BE49-F238E27FC236}">
                <a16:creationId xmlns:a16="http://schemas.microsoft.com/office/drawing/2014/main" id="{C5F1BC51-E10F-4E9C-B915-B56F0D4B200C}"/>
              </a:ext>
            </a:extLst>
          </p:cNvPr>
          <p:cNvSpPr/>
          <p:nvPr/>
        </p:nvSpPr>
        <p:spPr>
          <a:xfrm>
            <a:off x="19294109" y="20343612"/>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3512801" y="20343612"/>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suggesting a timberline of 3000 m,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775108" y="9131221"/>
            <a:ext cx="10074636"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MLRA differing in soil temperature regimes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63D73D-60D0-4A4D-B5A9-F9347D818A8C}">
  <ds:schemaRefs>
    <ds:schemaRef ds:uri="http://schemas.microsoft.com/sharepoint/v3/contenttype/forms"/>
  </ds:schemaRefs>
</ds:datastoreItem>
</file>

<file path=customXml/itemProps3.xml><?xml version="1.0" encoding="utf-8"?>
<ds:datastoreItem xmlns:ds="http://schemas.openxmlformats.org/officeDocument/2006/customXml" ds:itemID="{1A96C854-3DE7-4623-8FF7-04283E24E289}">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2313</Words>
  <Application>Microsoft Office PowerPoint</Application>
  <PresentationFormat>Custom</PresentationFormat>
  <Paragraphs>133</Paragraphs>
  <Slides>1</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vt:i4>
      </vt:variant>
    </vt:vector>
  </HeadingPairs>
  <TitlesOfParts>
    <vt:vector size="15" baseType="lpstr">
      <vt:lpstr>Arial</vt:lpstr>
      <vt:lpstr>Calibri</vt:lpstr>
      <vt:lpstr>Calibri Light</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2019-03-05T19:43:09Z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